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83" r:id="rId3"/>
    <p:sldId id="265" r:id="rId4"/>
    <p:sldId id="280" r:id="rId5"/>
    <p:sldId id="282" r:id="rId6"/>
    <p:sldId id="261" r:id="rId7"/>
    <p:sldId id="269" r:id="rId8"/>
    <p:sldId id="257" r:id="rId9"/>
    <p:sldId id="260" r:id="rId10"/>
    <p:sldId id="284" r:id="rId11"/>
    <p:sldId id="285" r:id="rId12"/>
    <p:sldId id="267" r:id="rId13"/>
    <p:sldId id="291" r:id="rId14"/>
    <p:sldId id="270" r:id="rId15"/>
    <p:sldId id="275" r:id="rId16"/>
    <p:sldId id="271" r:id="rId17"/>
    <p:sldId id="277" r:id="rId18"/>
    <p:sldId id="272" r:id="rId19"/>
    <p:sldId id="276" r:id="rId20"/>
    <p:sldId id="293" r:id="rId21"/>
    <p:sldId id="289" r:id="rId22"/>
    <p:sldId id="290" r:id="rId23"/>
    <p:sldId id="287" r:id="rId24"/>
    <p:sldId id="292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51" d="100"/>
          <a:sy n="51" d="100"/>
        </p:scale>
        <p:origin x="48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CD83-2F34-4A88-8993-5D750142BA4E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8035-1D24-4D6F-BE56-9EF1DBADC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1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8035-1D24-4D6F-BE56-9EF1DBADC4E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90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0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1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1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5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91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5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4DE05-AF67-4258-B6F2-BBB0583992A0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5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5254" y="1008063"/>
            <a:ext cx="9958754" cy="2387600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Nitroxide radicals use as spin labels in proteins refine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583349" y="4017523"/>
            <a:ext cx="3025302" cy="476655"/>
          </a:xfrm>
        </p:spPr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Liu Youjia</a:t>
            </a:r>
          </a:p>
          <a:p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41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14261"/>
              </p:ext>
            </p:extLst>
          </p:nvPr>
        </p:nvGraphicFramePr>
        <p:xfrm>
          <a:off x="2955174" y="1206424"/>
          <a:ext cx="9236826" cy="4724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18413">
                  <a:extLst>
                    <a:ext uri="{9D8B030D-6E8A-4147-A177-3AD203B41FA5}">
                      <a16:colId xmlns:a16="http://schemas.microsoft.com/office/drawing/2014/main" val="2949731933"/>
                    </a:ext>
                  </a:extLst>
                </a:gridCol>
                <a:gridCol w="4618413">
                  <a:extLst>
                    <a:ext uri="{9D8B030D-6E8A-4147-A177-3AD203B41FA5}">
                      <a16:colId xmlns:a16="http://schemas.microsoft.com/office/drawing/2014/main" val="824065304"/>
                    </a:ext>
                  </a:extLst>
                </a:gridCol>
              </a:tblGrid>
              <a:tr h="617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pdb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993898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57454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95169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3MPN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2.25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84915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3STZ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52342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1.97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21908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4WWL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2.23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116597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28999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85847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1.61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41266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7850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6N87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1.588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8325"/>
                  </a:ext>
                </a:extLst>
              </a:tr>
            </a:tbl>
          </a:graphicData>
        </a:graphic>
      </p:graphicFrame>
      <p:sp>
        <p:nvSpPr>
          <p:cNvPr id="3" name="圆角矩形 2"/>
          <p:cNvSpPr/>
          <p:nvPr/>
        </p:nvSpPr>
        <p:spPr>
          <a:xfrm>
            <a:off x="201440" y="89574"/>
            <a:ext cx="11048451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5951" y="197926"/>
            <a:ext cx="725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PDBs divided into two groups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55174" y="6012863"/>
            <a:ext cx="5992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cs typeface="+mn-ea"/>
                <a:sym typeface="+mn-lt"/>
              </a:rPr>
              <a:t>Orange: Resolution </a:t>
            </a:r>
            <a:r>
              <a:rPr lang="en-US" altLang="zh-CN" dirty="0">
                <a:cs typeface="+mn-ea"/>
                <a:sym typeface="+mn-lt"/>
              </a:rPr>
              <a:t>≤ 1.61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  <a:p>
            <a:r>
              <a:rPr lang="en-US" altLang="zh-CN" dirty="0" smtClean="0">
                <a:sym typeface="+mn-lt"/>
              </a:rPr>
              <a:t>Grey: </a:t>
            </a:r>
            <a:r>
              <a:rPr lang="en-US" altLang="zh-CN" dirty="0" smtClean="0">
                <a:cs typeface="+mn-ea"/>
                <a:sym typeface="+mn-lt"/>
              </a:rPr>
              <a:t>Resolution </a:t>
            </a:r>
            <a:r>
              <a:rPr lang="en-US" altLang="zh-CN" dirty="0">
                <a:cs typeface="+mn-ea"/>
                <a:sym typeface="+mn-lt"/>
              </a:rPr>
              <a:t>&gt; </a:t>
            </a:r>
            <a:r>
              <a:rPr lang="en-US" altLang="zh-CN" dirty="0" smtClean="0">
                <a:cs typeface="+mn-ea"/>
                <a:sym typeface="+mn-lt"/>
              </a:rPr>
              <a:t>1.61</a:t>
            </a:r>
            <a:endParaRPr lang="en-US" altLang="zh-CN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1105" y="2857500"/>
            <a:ext cx="28540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/>
              <a:t>Divided like this because there is a gap between 1.61&amp;1.97. Is there more basis to divide proteins?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4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0610" t="16773" r="42137" b="22125"/>
          <a:stretch/>
        </p:blipFill>
        <p:spPr>
          <a:xfrm>
            <a:off x="127573" y="1307465"/>
            <a:ext cx="4294731" cy="3962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7573" y="130746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5JDT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37583" t="34739" r="39583" b="26742"/>
          <a:stretch/>
        </p:blipFill>
        <p:spPr>
          <a:xfrm>
            <a:off x="4765175" y="1310640"/>
            <a:ext cx="4175761" cy="3962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38334" t="32963" r="41083" b="30445"/>
          <a:stretch/>
        </p:blipFill>
        <p:spPr>
          <a:xfrm>
            <a:off x="8283488" y="1310640"/>
            <a:ext cx="3965575" cy="39655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45858" y="130746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2XIU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84834" y="5749695"/>
            <a:ext cx="103210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cs typeface="+mn-ea"/>
                <a:sym typeface="+mn-lt"/>
              </a:rPr>
              <a:t>5JDT has two </a:t>
            </a:r>
            <a:r>
              <a:rPr lang="en-US" altLang="zh-CN" sz="2000" dirty="0" smtClean="0">
                <a:cs typeface="+mn-ea"/>
                <a:sym typeface="+mn-lt"/>
              </a:rPr>
              <a:t>alternate location, </a:t>
            </a:r>
            <a:r>
              <a:rPr lang="en-US" altLang="zh-CN" sz="2000" dirty="0" smtClean="0">
                <a:cs typeface="+mn-ea"/>
                <a:sym typeface="+mn-lt"/>
              </a:rPr>
              <a:t>2XIU has two different chains</a:t>
            </a:r>
          </a:p>
          <a:p>
            <a:r>
              <a:rPr lang="en-US" altLang="zh-CN" sz="2000" dirty="0" smtClean="0">
                <a:cs typeface="+mn-ea"/>
                <a:sym typeface="+mn-lt"/>
              </a:rPr>
              <a:t>All the MTN has different data, so we need to collect all of them.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22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141519"/>
              </p:ext>
            </p:extLst>
          </p:nvPr>
        </p:nvGraphicFramePr>
        <p:xfrm>
          <a:off x="2032000" y="1046480"/>
          <a:ext cx="4053840" cy="428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3840">
                  <a:extLst>
                    <a:ext uri="{9D8B030D-6E8A-4147-A177-3AD203B41FA5}">
                      <a16:colId xmlns:a16="http://schemas.microsoft.com/office/drawing/2014/main" val="4252181443"/>
                    </a:ext>
                  </a:extLst>
                </a:gridCol>
              </a:tblGrid>
              <a:tr h="428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 ≤ 1.61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027052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501272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2XIU-B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2944065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017202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368797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288688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0696644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9413254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746941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6N87-C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884655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90849"/>
              </p:ext>
            </p:extLst>
          </p:nvPr>
        </p:nvGraphicFramePr>
        <p:xfrm>
          <a:off x="6109970" y="1046480"/>
          <a:ext cx="3836670" cy="428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6670">
                  <a:extLst>
                    <a:ext uri="{9D8B030D-6E8A-4147-A177-3AD203B41FA5}">
                      <a16:colId xmlns:a16="http://schemas.microsoft.com/office/drawing/2014/main" val="1688084151"/>
                    </a:ext>
                  </a:extLst>
                </a:gridCol>
              </a:tblGrid>
              <a:tr h="428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 &gt; 1.61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312643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1448791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2XGA-B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349785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3MPN-A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6967627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3STZ-C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376720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4EK1-A504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781300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4EK1-B504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7186381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4EK1-A505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8704393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4WWL-A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1536313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5BMI-A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34621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32000" y="5671874"/>
            <a:ext cx="898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cs typeface="+mn-ea"/>
                <a:sym typeface="+mn-lt"/>
              </a:rPr>
              <a:t>-a, -b… : </a:t>
            </a:r>
            <a:r>
              <a:rPr lang="en-US" altLang="zh-CN" sz="2000" dirty="0" smtClean="0">
                <a:cs typeface="+mn-ea"/>
                <a:sym typeface="+mn-lt"/>
              </a:rPr>
              <a:t>alternate </a:t>
            </a:r>
            <a:r>
              <a:rPr lang="en-US" altLang="zh-CN" sz="2000" dirty="0" smtClean="0">
                <a:cs typeface="+mn-ea"/>
                <a:sym typeface="+mn-lt"/>
              </a:rPr>
              <a:t>location</a:t>
            </a:r>
          </a:p>
          <a:p>
            <a:r>
              <a:rPr lang="en-US" altLang="zh-CN" sz="2000" dirty="0" smtClean="0">
                <a:cs typeface="+mn-ea"/>
                <a:sym typeface="+mn-lt"/>
              </a:rPr>
              <a:t>-A, -B… : different chains </a:t>
            </a:r>
            <a:endParaRPr lang="zh-CN" altLang="en-US" sz="20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05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5837" y="2073255"/>
            <a:ext cx="470032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RESULTS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28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89" t="1110" r="8238" b="1799"/>
          <a:stretch/>
        </p:blipFill>
        <p:spPr>
          <a:xfrm>
            <a:off x="0" y="1400175"/>
            <a:ext cx="6229350" cy="545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598" t="663" r="4665" b="1991"/>
          <a:stretch/>
        </p:blipFill>
        <p:spPr>
          <a:xfrm>
            <a:off x="6068291" y="1445491"/>
            <a:ext cx="6123709" cy="54125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364" y="172396"/>
            <a:ext cx="272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BONDS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279" y="0"/>
            <a:ext cx="2205915" cy="144549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14026" y="340468"/>
            <a:ext cx="44941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Δ initial=ABSOLUTE ( ideal – initial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 smtClean="0">
                <a:solidFill>
                  <a:srgbClr val="FF0000"/>
                </a:solidFill>
              </a:rPr>
              <a:t>Δ refine=ABSOLUTE </a:t>
            </a:r>
            <a:r>
              <a:rPr lang="en-US" altLang="zh-CN" dirty="0">
                <a:solidFill>
                  <a:srgbClr val="FF0000"/>
                </a:solidFill>
              </a:rPr>
              <a:t>( ideal – </a:t>
            </a:r>
            <a:r>
              <a:rPr lang="en-US" altLang="zh-CN" dirty="0" smtClean="0">
                <a:solidFill>
                  <a:srgbClr val="FF0000"/>
                </a:solidFill>
              </a:rPr>
              <a:t>refine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en-US" dirty="0">
              <a:solidFill>
                <a:srgbClr val="FF0000"/>
              </a:solidFill>
            </a:endParaRPr>
          </a:p>
          <a:p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>
            <a:off x="-107522" y="2901460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</a:t>
            </a:r>
            <a:r>
              <a:rPr lang="en-US" altLang="zh-CN" sz="1600" b="1" dirty="0"/>
              <a:t>Å</a:t>
            </a:r>
            <a:r>
              <a:rPr lang="zh-CN" altLang="en-US" sz="1600" b="1" dirty="0"/>
              <a:t> </a:t>
            </a:r>
            <a:r>
              <a:rPr lang="en-US" altLang="zh-CN" sz="1600" b="1" dirty="0" smtClean="0"/>
              <a:t>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  <p:sp>
        <p:nvSpPr>
          <p:cNvPr id="9" name="文本框 8"/>
          <p:cNvSpPr txBox="1"/>
          <p:nvPr/>
        </p:nvSpPr>
        <p:spPr>
          <a:xfrm rot="10800000">
            <a:off x="5928664" y="2901459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</a:t>
            </a:r>
            <a:r>
              <a:rPr lang="en-US" altLang="zh-CN" sz="1600" b="1" dirty="0"/>
              <a:t>Å</a:t>
            </a:r>
            <a:r>
              <a:rPr lang="zh-CN" altLang="en-US" sz="1600" b="1" dirty="0"/>
              <a:t> </a:t>
            </a:r>
            <a:r>
              <a:rPr lang="en-US" altLang="zh-CN" sz="1600" b="1" dirty="0" smtClean="0"/>
              <a:t>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325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4" y="934721"/>
            <a:ext cx="7416904" cy="5781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0364" y="172396"/>
            <a:ext cx="272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BONDS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732" y="2538919"/>
            <a:ext cx="309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All data in one pic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>
            <a:off x="2424663" y="2538919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</a:t>
            </a:r>
            <a:r>
              <a:rPr lang="en-US" altLang="zh-CN" sz="1600" b="1" dirty="0"/>
              <a:t>Å</a:t>
            </a:r>
            <a:r>
              <a:rPr lang="zh-CN" altLang="en-US" sz="1600" b="1" dirty="0"/>
              <a:t> </a:t>
            </a:r>
            <a:r>
              <a:rPr lang="en-US" altLang="zh-CN" sz="1600" b="1" dirty="0" smtClean="0"/>
              <a:t>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2775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7" y="1190624"/>
            <a:ext cx="6457504" cy="5667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51" y="1190625"/>
            <a:ext cx="6206449" cy="5667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709" y="165469"/>
            <a:ext cx="278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ANGLES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400" y="1"/>
            <a:ext cx="1922599" cy="1259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 rot="10800000">
            <a:off x="-96714" y="2637691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  <p:sp>
        <p:nvSpPr>
          <p:cNvPr id="9" name="文本框 8"/>
          <p:cNvSpPr txBox="1"/>
          <p:nvPr/>
        </p:nvSpPr>
        <p:spPr>
          <a:xfrm rot="10800000">
            <a:off x="5901055" y="2637691"/>
            <a:ext cx="677108" cy="68873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268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50" y="894660"/>
            <a:ext cx="7373390" cy="5963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709" y="165469"/>
            <a:ext cx="278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ANGLES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3430" y="1714501"/>
            <a:ext cx="301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All data in one pic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>
            <a:off x="2533020" y="2538919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02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4341"/>
            <a:ext cx="5781964" cy="5329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507"/>
          <a:stretch/>
        </p:blipFill>
        <p:spPr>
          <a:xfrm>
            <a:off x="147059" y="1514341"/>
            <a:ext cx="5948941" cy="53436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534" y="179880"/>
            <a:ext cx="4303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DIHEDRALS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65" y="0"/>
            <a:ext cx="2458720" cy="16111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 rot="10800000">
            <a:off x="103980" y="2751991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  <p:sp>
        <p:nvSpPr>
          <p:cNvPr id="9" name="文本框 8"/>
          <p:cNvSpPr txBox="1"/>
          <p:nvPr/>
        </p:nvSpPr>
        <p:spPr>
          <a:xfrm rot="10800000">
            <a:off x="6011879" y="2751991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299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41" y="631385"/>
            <a:ext cx="7885497" cy="6156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894" y="169720"/>
            <a:ext cx="4303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DIHEDRALS</a:t>
            </a:r>
            <a:endParaRPr lang="zh-CN" altLang="en-US" sz="5400" b="1" dirty="0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6732" y="1686065"/>
            <a:ext cx="3093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All data in one pic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 rot="10800000">
            <a:off x="2372396" y="2305991"/>
            <a:ext cx="677108" cy="69459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600" b="1" dirty="0" smtClean="0"/>
              <a:t>( °)</a:t>
            </a:r>
            <a:endParaRPr lang="zh-CN" altLang="en-US" sz="1600" b="1" dirty="0"/>
          </a:p>
          <a:p>
            <a:r>
              <a:rPr lang="en-US" altLang="zh-CN" sz="1600" b="1" dirty="0" smtClean="0"/>
              <a:t> 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9833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770365" y="4420575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8190" y="4452326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7" y="1709285"/>
            <a:ext cx="2421558" cy="18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4424" b="4601"/>
          <a:stretch/>
        </p:blipFill>
        <p:spPr>
          <a:xfrm>
            <a:off x="5328285" y="2293484"/>
            <a:ext cx="1001395" cy="872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90" y="2288404"/>
            <a:ext cx="1866900" cy="68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0531" y="4568956"/>
            <a:ext cx="189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Nitroxide Spin Labels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2015570" y="3454264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91195" y="4718970"/>
            <a:ext cx="90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MTN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25993" y="4420575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上弧形箭头 13"/>
          <p:cNvSpPr/>
          <p:nvPr/>
        </p:nvSpPr>
        <p:spPr>
          <a:xfrm>
            <a:off x="4784097" y="3390177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448743" y="4452326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上弧形箭头 15"/>
          <p:cNvSpPr/>
          <p:nvPr/>
        </p:nvSpPr>
        <p:spPr>
          <a:xfrm>
            <a:off x="7674765" y="3364357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65236" y="4691094"/>
            <a:ext cx="128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Proteins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50851" y="4721871"/>
            <a:ext cx="113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Results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2166" y="64869"/>
            <a:ext cx="48798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964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6592" y="2549910"/>
            <a:ext cx="1019881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5G27 &amp; 6N87 are good examples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506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5250" y="574978"/>
            <a:ext cx="1936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5g27 - polder OK</a:t>
            </a:r>
            <a:endParaRPr lang="en-US" dirty="0">
              <a:solidFill>
                <a:srgbClr val="0000FF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69" y="1116417"/>
            <a:ext cx="10474508" cy="561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2392326" y="4369981"/>
            <a:ext cx="382772" cy="1254641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844301" y="2275367"/>
            <a:ext cx="350689" cy="174728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019645" y="187133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Refined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028668" y="5646624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Initial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41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09" y="1105786"/>
            <a:ext cx="9797284" cy="5127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5250" y="574978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 6n87 - polder OK</a:t>
            </a:r>
            <a:endParaRPr lang="en-US" dirty="0">
              <a:solidFill>
                <a:srgbClr val="0000FF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926933" y="1701209"/>
            <a:ext cx="482966" cy="1340977"/>
          </a:xfrm>
          <a:prstGeom prst="straightConnector1">
            <a:avLst/>
          </a:prstGeom>
          <a:ln w="2857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3723025" y="3554819"/>
            <a:ext cx="407817" cy="1708297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27536" y="525529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Refined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540448" y="1331877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B0F0"/>
                </a:solidFill>
              </a:rPr>
              <a:t>Initial</a:t>
            </a:r>
            <a:endParaRPr lang="en-US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059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1667" t="5406" r="28667" b="27334"/>
          <a:stretch/>
        </p:blipFill>
        <p:spPr>
          <a:xfrm>
            <a:off x="0" y="2262851"/>
            <a:ext cx="6123008" cy="45951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41767" t="30994" r="26019" b="24336"/>
          <a:stretch/>
        </p:blipFill>
        <p:spPr>
          <a:xfrm>
            <a:off x="6123008" y="2262851"/>
            <a:ext cx="6068992" cy="459514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2046" y="2465407"/>
            <a:ext cx="101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5G27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123008" y="2465406"/>
            <a:ext cx="1018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6N87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724913" y="1794644"/>
            <a:ext cx="2487167" cy="1997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550634" y="1794644"/>
            <a:ext cx="2182413" cy="2099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183145" y="1463225"/>
            <a:ext cx="157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 smtClean="0">
                <a:solidFill>
                  <a:schemeClr val="accent1"/>
                </a:solidFill>
              </a:rPr>
              <a:t>ready_set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  <p:cxnSp>
        <p:nvCxnSpPr>
          <p:cNvPr id="21" name="直接箭头连接符 20"/>
          <p:cNvCxnSpPr>
            <a:stCxn id="30" idx="1"/>
          </p:cNvCxnSpPr>
          <p:nvPr/>
        </p:nvCxnSpPr>
        <p:spPr>
          <a:xfrm flipH="1" flipV="1">
            <a:off x="2537462" y="3688080"/>
            <a:ext cx="2570650" cy="1958340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6021236" y="4381298"/>
            <a:ext cx="2177884" cy="1204162"/>
          </a:xfrm>
          <a:prstGeom prst="straightConnector1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108112" y="5415587"/>
            <a:ext cx="1573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refine</a:t>
            </a:r>
            <a:endParaRPr lang="zh-CN" altLang="en-US" sz="2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5771" y="383522"/>
            <a:ext cx="605486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3200" b="1" dirty="0">
                <a:latin typeface="+mn-ea"/>
              </a:rPr>
              <a:t>5G27 &amp; 6N87 opened by Chimera</a:t>
            </a:r>
            <a:endParaRPr lang="zh-CN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123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3772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9" y="1098072"/>
            <a:ext cx="4289426" cy="5681609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439" y="89574"/>
            <a:ext cx="11002269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950" y="197926"/>
            <a:ext cx="1074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Preparation of  refine – get restraint .cif file</a:t>
            </a:r>
            <a:endParaRPr lang="zh-CN" altLang="en-US" sz="4000" b="1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574" r="7856"/>
          <a:stretch/>
        </p:blipFill>
        <p:spPr>
          <a:xfrm>
            <a:off x="287311" y="1493726"/>
            <a:ext cx="7559976" cy="42936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5556" t="28741" r="13075" b="17852"/>
          <a:stretch/>
        </p:blipFill>
        <p:spPr>
          <a:xfrm rot="20567706">
            <a:off x="4866473" y="2234669"/>
            <a:ext cx="7508591" cy="36755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18443" y="5098473"/>
            <a:ext cx="139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cs typeface="+mn-ea"/>
                <a:sym typeface="+mn-lt"/>
              </a:rPr>
              <a:t>MTN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52164" y="5155853"/>
            <a:ext cx="1200727" cy="473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00B0F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05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45610"/>
              </p:ext>
            </p:extLst>
          </p:nvPr>
        </p:nvGraphicFramePr>
        <p:xfrm>
          <a:off x="-1" y="0"/>
          <a:ext cx="3683977" cy="6857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669">
                  <a:extLst>
                    <a:ext uri="{9D8B030D-6E8A-4147-A177-3AD203B41FA5}">
                      <a16:colId xmlns:a16="http://schemas.microsoft.com/office/drawing/2014/main" val="949284539"/>
                    </a:ext>
                  </a:extLst>
                </a:gridCol>
                <a:gridCol w="1768308">
                  <a:extLst>
                    <a:ext uri="{9D8B030D-6E8A-4147-A177-3AD203B41FA5}">
                      <a16:colId xmlns:a16="http://schemas.microsoft.com/office/drawing/2014/main" val="142465817"/>
                    </a:ext>
                  </a:extLst>
                </a:gridCol>
              </a:tblGrid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displa</a:t>
                      </a:r>
                      <a:r>
                        <a:rPr lang="en-US" altLang="zh-CN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ce</a:t>
                      </a:r>
                      <a:r>
                        <a:rPr lang="en-US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Energy (cm</a:t>
                      </a:r>
                      <a:r>
                        <a:rPr lang="en-US" altLang="zh-CN" sz="1600" b="0" i="0" u="none" strike="noStrike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5361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132.02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79839757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111.79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4075577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111.79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0479295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-0.27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280615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93.82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90859615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85.62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7086874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77.91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08577037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70.69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96780175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63.91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736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57.58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6452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51.66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28744118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11.94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96399073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37180690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65122332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56.13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7733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62.73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5910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69.83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47347954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77.42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5249323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85.54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37413940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94.21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05293026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103.45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27290434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113.29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95753323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123.74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0178195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123.74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2156428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146.62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778734507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412" t="12792" r="40513" b="11082"/>
          <a:stretch/>
        </p:blipFill>
        <p:spPr>
          <a:xfrm>
            <a:off x="4229100" y="1346200"/>
            <a:ext cx="7721600" cy="55118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5400000">
            <a:off x="5600700" y="3473450"/>
            <a:ext cx="90170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9702800" y="3556000"/>
            <a:ext cx="90170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56" y="1346200"/>
            <a:ext cx="3567287" cy="2006599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842237" y="91394"/>
            <a:ext cx="8349763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Scan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along out-of-plane N=O bending of MTN 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6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6989" t="12202" r="44592" b="13995"/>
          <a:stretch/>
        </p:blipFill>
        <p:spPr>
          <a:xfrm>
            <a:off x="4643907" y="1129569"/>
            <a:ext cx="6681256" cy="5728431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18240"/>
              </p:ext>
            </p:extLst>
          </p:nvPr>
        </p:nvGraphicFramePr>
        <p:xfrm>
          <a:off x="0" y="0"/>
          <a:ext cx="3637368" cy="6857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842">
                  <a:extLst>
                    <a:ext uri="{9D8B030D-6E8A-4147-A177-3AD203B41FA5}">
                      <a16:colId xmlns:a16="http://schemas.microsoft.com/office/drawing/2014/main" val="2007088172"/>
                    </a:ext>
                  </a:extLst>
                </a:gridCol>
                <a:gridCol w="1917526">
                  <a:extLst>
                    <a:ext uri="{9D8B030D-6E8A-4147-A177-3AD203B41FA5}">
                      <a16:colId xmlns:a16="http://schemas.microsoft.com/office/drawing/2014/main" val="3627785237"/>
                    </a:ext>
                  </a:extLst>
                </a:gridCol>
              </a:tblGrid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displacement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Gauss（ N 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93763294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15290711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38787692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9379188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-0.27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83339049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0979291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08395491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05474357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73471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2330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69949624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12.09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17064735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-0.10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11.83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24967882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1819033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11.92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0609571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51415013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0407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95367803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20445842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64371446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70815536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18452100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64235149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88851971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14595053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93907757"/>
                  </a:ext>
                </a:extLst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637368" y="2540000"/>
            <a:ext cx="2920450" cy="166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637368" y="3768436"/>
            <a:ext cx="6254777" cy="56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842237" y="91394"/>
            <a:ext cx="8349763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Scan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along out-of-plane N=O bending of MTN 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07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爆炸形 1 6"/>
          <p:cNvSpPr/>
          <p:nvPr/>
        </p:nvSpPr>
        <p:spPr>
          <a:xfrm>
            <a:off x="144780" y="1473910"/>
            <a:ext cx="2811780" cy="2537460"/>
          </a:xfrm>
          <a:prstGeom prst="irregularSeal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爆炸形 1 7"/>
          <p:cNvSpPr/>
          <p:nvPr/>
        </p:nvSpPr>
        <p:spPr>
          <a:xfrm>
            <a:off x="2676525" y="4011370"/>
            <a:ext cx="2811780" cy="2537460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5123498" y="1533039"/>
            <a:ext cx="2811780" cy="2537460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爆炸形 1 9"/>
          <p:cNvSpPr/>
          <p:nvPr/>
        </p:nvSpPr>
        <p:spPr>
          <a:xfrm>
            <a:off x="7570470" y="4011370"/>
            <a:ext cx="2811780" cy="2537460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爆炸形 1 10"/>
          <p:cNvSpPr/>
          <p:nvPr/>
        </p:nvSpPr>
        <p:spPr>
          <a:xfrm>
            <a:off x="9323070" y="1473910"/>
            <a:ext cx="2811780" cy="2537460"/>
          </a:xfrm>
          <a:prstGeom prst="irregularSeal1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7219" y="238671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fetch_pdb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39453" y="492417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ready_set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60745" y="238671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refine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87691" y="4803046"/>
            <a:ext cx="1817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pdb_interpretation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61221" y="2153920"/>
            <a:ext cx="2282190" cy="98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elbow.refine_geo_display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1440" y="89574"/>
            <a:ext cx="11048451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951" y="197926"/>
            <a:ext cx="9549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Steps of the whole phenix calculate</a:t>
            </a:r>
            <a:endParaRPr lang="zh-CN" altLang="en-US" sz="4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0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8998" y="2073255"/>
            <a:ext cx="457368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UPDATE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17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-62" b="7580"/>
          <a:stretch/>
        </p:blipFill>
        <p:spPr>
          <a:xfrm>
            <a:off x="1258917" y="1393984"/>
            <a:ext cx="9624291" cy="502067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459344" y="3519055"/>
            <a:ext cx="8795789" cy="26785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1440" y="89574"/>
            <a:ext cx="11048451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51" y="197926"/>
            <a:ext cx="725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Change of new restraint file</a:t>
            </a:r>
            <a:endParaRPr lang="zh-CN" altLang="en-US" sz="4000" b="1" dirty="0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855122" y="1994010"/>
            <a:ext cx="120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OLD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64833" y="1994170"/>
            <a:ext cx="1206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NEW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58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1849"/>
          <a:stretch/>
        </p:blipFill>
        <p:spPr>
          <a:xfrm>
            <a:off x="0" y="15585"/>
            <a:ext cx="4280261" cy="35200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1610" t="21769" r="27235" b="18675"/>
          <a:stretch/>
        </p:blipFill>
        <p:spPr>
          <a:xfrm>
            <a:off x="4752395" y="0"/>
            <a:ext cx="6381750" cy="6862061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5300035" y="1248398"/>
            <a:ext cx="3010397" cy="2935772"/>
          </a:xfrm>
          <a:custGeom>
            <a:avLst/>
            <a:gdLst>
              <a:gd name="connsiteX0" fmla="*/ 195599 w 3010397"/>
              <a:gd name="connsiteY0" fmla="*/ 164766 h 2935772"/>
              <a:gd name="connsiteX1" fmla="*/ 685126 w 3010397"/>
              <a:gd name="connsiteY1" fmla="*/ 26220 h 2935772"/>
              <a:gd name="connsiteX2" fmla="*/ 1414799 w 3010397"/>
              <a:gd name="connsiteY2" fmla="*/ 617347 h 2935772"/>
              <a:gd name="connsiteX3" fmla="*/ 2467744 w 3010397"/>
              <a:gd name="connsiteY3" fmla="*/ 247893 h 2935772"/>
              <a:gd name="connsiteX4" fmla="*/ 2948035 w 3010397"/>
              <a:gd name="connsiteY4" fmla="*/ 469566 h 2935772"/>
              <a:gd name="connsiteX5" fmla="*/ 2911090 w 3010397"/>
              <a:gd name="connsiteY5" fmla="*/ 959093 h 2935772"/>
              <a:gd name="connsiteX6" fmla="*/ 2098290 w 3010397"/>
              <a:gd name="connsiteY6" fmla="*/ 1254657 h 2935772"/>
              <a:gd name="connsiteX7" fmla="*/ 1747308 w 3010397"/>
              <a:gd name="connsiteY7" fmla="*/ 1430147 h 2935772"/>
              <a:gd name="connsiteX8" fmla="*/ 1839671 w 3010397"/>
              <a:gd name="connsiteY8" fmla="*/ 2529275 h 2935772"/>
              <a:gd name="connsiteX9" fmla="*/ 1331671 w 3010397"/>
              <a:gd name="connsiteY9" fmla="*/ 2935675 h 2935772"/>
              <a:gd name="connsiteX10" fmla="*/ 916035 w 3010397"/>
              <a:gd name="connsiteY10" fmla="*/ 2501566 h 2935772"/>
              <a:gd name="connsiteX11" fmla="*/ 934508 w 3010397"/>
              <a:gd name="connsiteY11" fmla="*/ 1476329 h 2935772"/>
              <a:gd name="connsiteX12" fmla="*/ 278726 w 3010397"/>
              <a:gd name="connsiteY12" fmla="*/ 1014511 h 2935772"/>
              <a:gd name="connsiteX13" fmla="*/ 1635 w 3010397"/>
              <a:gd name="connsiteY13" fmla="*/ 709711 h 2935772"/>
              <a:gd name="connsiteX14" fmla="*/ 195599 w 3010397"/>
              <a:gd name="connsiteY14" fmla="*/ 164766 h 29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0397" h="2935772">
                <a:moveTo>
                  <a:pt x="195599" y="164766"/>
                </a:moveTo>
                <a:cubicBezTo>
                  <a:pt x="309514" y="50851"/>
                  <a:pt x="481926" y="-49210"/>
                  <a:pt x="685126" y="26220"/>
                </a:cubicBezTo>
                <a:cubicBezTo>
                  <a:pt x="888326" y="101650"/>
                  <a:pt x="1117696" y="580402"/>
                  <a:pt x="1414799" y="617347"/>
                </a:cubicBezTo>
                <a:cubicBezTo>
                  <a:pt x="1711902" y="654292"/>
                  <a:pt x="2212205" y="272523"/>
                  <a:pt x="2467744" y="247893"/>
                </a:cubicBezTo>
                <a:cubicBezTo>
                  <a:pt x="2723283" y="223263"/>
                  <a:pt x="2874144" y="351033"/>
                  <a:pt x="2948035" y="469566"/>
                </a:cubicBezTo>
                <a:cubicBezTo>
                  <a:pt x="3021926" y="588099"/>
                  <a:pt x="3052714" y="828245"/>
                  <a:pt x="2911090" y="959093"/>
                </a:cubicBezTo>
                <a:cubicBezTo>
                  <a:pt x="2769466" y="1089941"/>
                  <a:pt x="2292254" y="1176148"/>
                  <a:pt x="2098290" y="1254657"/>
                </a:cubicBezTo>
                <a:cubicBezTo>
                  <a:pt x="1904326" y="1333166"/>
                  <a:pt x="1790411" y="1217711"/>
                  <a:pt x="1747308" y="1430147"/>
                </a:cubicBezTo>
                <a:cubicBezTo>
                  <a:pt x="1704205" y="1642583"/>
                  <a:pt x="1908944" y="2278354"/>
                  <a:pt x="1839671" y="2529275"/>
                </a:cubicBezTo>
                <a:cubicBezTo>
                  <a:pt x="1770398" y="2780196"/>
                  <a:pt x="1485610" y="2940293"/>
                  <a:pt x="1331671" y="2935675"/>
                </a:cubicBezTo>
                <a:cubicBezTo>
                  <a:pt x="1177732" y="2931057"/>
                  <a:pt x="982229" y="2744790"/>
                  <a:pt x="916035" y="2501566"/>
                </a:cubicBezTo>
                <a:cubicBezTo>
                  <a:pt x="849841" y="2258342"/>
                  <a:pt x="1040726" y="1724171"/>
                  <a:pt x="934508" y="1476329"/>
                </a:cubicBezTo>
                <a:cubicBezTo>
                  <a:pt x="828290" y="1228487"/>
                  <a:pt x="434205" y="1142281"/>
                  <a:pt x="278726" y="1014511"/>
                </a:cubicBezTo>
                <a:cubicBezTo>
                  <a:pt x="123247" y="886741"/>
                  <a:pt x="17029" y="855953"/>
                  <a:pt x="1635" y="709711"/>
                </a:cubicBezTo>
                <a:cubicBezTo>
                  <a:pt x="-13759" y="563469"/>
                  <a:pt x="81684" y="278681"/>
                  <a:pt x="195599" y="164766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7198643" y="1336155"/>
            <a:ext cx="1773081" cy="4659100"/>
          </a:xfrm>
          <a:custGeom>
            <a:avLst/>
            <a:gdLst>
              <a:gd name="connsiteX0" fmla="*/ 596845 w 1773081"/>
              <a:gd name="connsiteY0" fmla="*/ 1314681 h 4659100"/>
              <a:gd name="connsiteX1" fmla="*/ 5718 w 1773081"/>
              <a:gd name="connsiteY1" fmla="*/ 677372 h 4659100"/>
              <a:gd name="connsiteX2" fmla="*/ 338227 w 1773081"/>
              <a:gd name="connsiteY2" fmla="*/ 49300 h 4659100"/>
              <a:gd name="connsiteX3" fmla="*/ 1003245 w 1773081"/>
              <a:gd name="connsiteY3" fmla="*/ 123190 h 4659100"/>
              <a:gd name="connsiteX4" fmla="*/ 1372700 w 1773081"/>
              <a:gd name="connsiteY4" fmla="*/ 778972 h 4659100"/>
              <a:gd name="connsiteX5" fmla="*/ 1686736 w 1773081"/>
              <a:gd name="connsiteY5" fmla="*/ 1434754 h 4659100"/>
              <a:gd name="connsiteX6" fmla="*/ 1742154 w 1773081"/>
              <a:gd name="connsiteY6" fmla="*/ 1822681 h 4659100"/>
              <a:gd name="connsiteX7" fmla="*/ 1261863 w 1773081"/>
              <a:gd name="connsiteY7" fmla="*/ 2589300 h 4659100"/>
              <a:gd name="connsiteX8" fmla="*/ 1594372 w 1773081"/>
              <a:gd name="connsiteY8" fmla="*/ 3614536 h 4659100"/>
              <a:gd name="connsiteX9" fmla="*/ 596845 w 1773081"/>
              <a:gd name="connsiteY9" fmla="*/ 4630536 h 4659100"/>
              <a:gd name="connsiteX10" fmla="*/ 208918 w 1773081"/>
              <a:gd name="connsiteY10" fmla="*/ 4307263 h 4659100"/>
              <a:gd name="connsiteX11" fmla="*/ 606082 w 1773081"/>
              <a:gd name="connsiteY11" fmla="*/ 3559118 h 4659100"/>
              <a:gd name="connsiteX12" fmla="*/ 199682 w 1773081"/>
              <a:gd name="connsiteY12" fmla="*/ 2737081 h 4659100"/>
              <a:gd name="connsiteX13" fmla="*/ 319754 w 1773081"/>
              <a:gd name="connsiteY13" fmla="*/ 2090536 h 4659100"/>
              <a:gd name="connsiteX14" fmla="*/ 596845 w 1773081"/>
              <a:gd name="connsiteY14" fmla="*/ 1314681 h 46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3081" h="4659100">
                <a:moveTo>
                  <a:pt x="596845" y="1314681"/>
                </a:moveTo>
                <a:cubicBezTo>
                  <a:pt x="544506" y="1079154"/>
                  <a:pt x="48821" y="888269"/>
                  <a:pt x="5718" y="677372"/>
                </a:cubicBezTo>
                <a:cubicBezTo>
                  <a:pt x="-37385" y="466475"/>
                  <a:pt x="171973" y="141664"/>
                  <a:pt x="338227" y="49300"/>
                </a:cubicBezTo>
                <a:cubicBezTo>
                  <a:pt x="504481" y="-43064"/>
                  <a:pt x="830833" y="1578"/>
                  <a:pt x="1003245" y="123190"/>
                </a:cubicBezTo>
                <a:cubicBezTo>
                  <a:pt x="1175657" y="244802"/>
                  <a:pt x="1258785" y="560378"/>
                  <a:pt x="1372700" y="778972"/>
                </a:cubicBezTo>
                <a:cubicBezTo>
                  <a:pt x="1486615" y="997566"/>
                  <a:pt x="1625160" y="1260802"/>
                  <a:pt x="1686736" y="1434754"/>
                </a:cubicBezTo>
                <a:cubicBezTo>
                  <a:pt x="1748312" y="1608706"/>
                  <a:pt x="1812966" y="1630257"/>
                  <a:pt x="1742154" y="1822681"/>
                </a:cubicBezTo>
                <a:cubicBezTo>
                  <a:pt x="1671342" y="2015105"/>
                  <a:pt x="1286493" y="2290658"/>
                  <a:pt x="1261863" y="2589300"/>
                </a:cubicBezTo>
                <a:cubicBezTo>
                  <a:pt x="1237233" y="2887942"/>
                  <a:pt x="1705208" y="3274330"/>
                  <a:pt x="1594372" y="3614536"/>
                </a:cubicBezTo>
                <a:cubicBezTo>
                  <a:pt x="1483536" y="3954742"/>
                  <a:pt x="827754" y="4515082"/>
                  <a:pt x="596845" y="4630536"/>
                </a:cubicBezTo>
                <a:cubicBezTo>
                  <a:pt x="365936" y="4745991"/>
                  <a:pt x="207378" y="4485833"/>
                  <a:pt x="208918" y="4307263"/>
                </a:cubicBezTo>
                <a:cubicBezTo>
                  <a:pt x="210458" y="4128693"/>
                  <a:pt x="607621" y="3820815"/>
                  <a:pt x="606082" y="3559118"/>
                </a:cubicBezTo>
                <a:cubicBezTo>
                  <a:pt x="604543" y="3297421"/>
                  <a:pt x="247403" y="2981845"/>
                  <a:pt x="199682" y="2737081"/>
                </a:cubicBezTo>
                <a:cubicBezTo>
                  <a:pt x="151961" y="2492317"/>
                  <a:pt x="250481" y="2324524"/>
                  <a:pt x="319754" y="2090536"/>
                </a:cubicBezTo>
                <a:cubicBezTo>
                  <a:pt x="389027" y="1856548"/>
                  <a:pt x="649184" y="1550208"/>
                  <a:pt x="596845" y="1314681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2550" y="1770389"/>
            <a:ext cx="16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Plane-1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73603" y="1487189"/>
            <a:ext cx="16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Plane-2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12" name="曲线连接符 11"/>
          <p:cNvCxnSpPr>
            <a:stCxn id="9" idx="2"/>
          </p:cNvCxnSpPr>
          <p:nvPr/>
        </p:nvCxnSpPr>
        <p:spPr>
          <a:xfrm rot="16200000" flipH="1">
            <a:off x="5016792" y="1627549"/>
            <a:ext cx="274100" cy="16062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10800000" flipV="1">
            <a:off x="8971730" y="1770389"/>
            <a:ext cx="1784950" cy="7973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126160"/>
              </p:ext>
            </p:extLst>
          </p:nvPr>
        </p:nvGraphicFramePr>
        <p:xfrm>
          <a:off x="7319" y="4232442"/>
          <a:ext cx="4161347" cy="2625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2344">
                  <a:extLst>
                    <a:ext uri="{9D8B030D-6E8A-4147-A177-3AD203B41FA5}">
                      <a16:colId xmlns:a16="http://schemas.microsoft.com/office/drawing/2014/main" val="2489965064"/>
                    </a:ext>
                  </a:extLst>
                </a:gridCol>
                <a:gridCol w="1305803">
                  <a:extLst>
                    <a:ext uri="{9D8B030D-6E8A-4147-A177-3AD203B41FA5}">
                      <a16:colId xmlns:a16="http://schemas.microsoft.com/office/drawing/2014/main" val="4289908251"/>
                    </a:ext>
                  </a:extLst>
                </a:gridCol>
                <a:gridCol w="1363200">
                  <a:extLst>
                    <a:ext uri="{9D8B030D-6E8A-4147-A177-3AD203B41FA5}">
                      <a16:colId xmlns:a16="http://schemas.microsoft.com/office/drawing/2014/main" val="2177346497"/>
                    </a:ext>
                  </a:extLst>
                </a:gridCol>
              </a:tblGrid>
              <a:tr h="43759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BONDS (</a:t>
                      </a:r>
                      <a:r>
                        <a:rPr lang="en-US" sz="1800" b="1" u="none" strike="noStrike" baseline="0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Å</a:t>
                      </a:r>
                      <a:r>
                        <a:rPr lang="zh-CN" altLang="en-US" sz="1800" b="1" baseline="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800" b="1" baseline="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altLang="en-US" sz="1800" b="1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31707"/>
                  </a:ext>
                </a:extLst>
              </a:tr>
              <a:tr h="4375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O1-N1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12511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ANGLES ( </a:t>
                      </a:r>
                      <a:r>
                        <a:rPr lang="en-US" altLang="zh-CN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° 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18924"/>
                  </a:ext>
                </a:extLst>
              </a:tr>
              <a:tr h="4375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C1-N1-C5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C1-N1-O1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C5-N1-O1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78229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DIHEDRALS </a:t>
                      </a:r>
                      <a:r>
                        <a:rPr lang="en-US" altLang="zh-CN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( ° )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86447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C2-C1-N1-O1             C3-C5-N1-O1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90953"/>
                  </a:ext>
                </a:extLst>
              </a:tr>
            </a:tbl>
          </a:graphicData>
        </a:graphic>
      </p:graphicFrame>
      <p:cxnSp>
        <p:nvCxnSpPr>
          <p:cNvPr id="36" name="曲线连接符 35"/>
          <p:cNvCxnSpPr>
            <a:endCxn id="35" idx="0"/>
          </p:cNvCxnSpPr>
          <p:nvPr/>
        </p:nvCxnSpPr>
        <p:spPr>
          <a:xfrm rot="5400000">
            <a:off x="2023647" y="2330503"/>
            <a:ext cx="1966284" cy="1837594"/>
          </a:xfrm>
          <a:prstGeom prst="curvedConnector3">
            <a:avLst>
              <a:gd name="adj1" fmla="val 54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0shmcg">
      <a:majorFont>
        <a:latin typeface="等线 Light" panose="020F0302020204030204"/>
        <a:ea typeface="等线 Light"/>
        <a:cs typeface=""/>
      </a:majorFont>
      <a:minorFont>
        <a:latin typeface="等线 Light" panose="020F0502020204030204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16667</TotalTime>
  <Words>442</Words>
  <Application>Microsoft Office PowerPoint</Application>
  <PresentationFormat>宽屏</PresentationFormat>
  <Paragraphs>234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8" baseType="lpstr">
      <vt:lpstr>等线</vt:lpstr>
      <vt:lpstr>等线 Light</vt:lpstr>
      <vt:lpstr>Arial</vt:lpstr>
      <vt:lpstr>Office 主题​​</vt:lpstr>
      <vt:lpstr>Nitroxide radicals use as spin labels in proteins refine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MTN_new </dc:title>
  <dc:creator>youjia</dc:creator>
  <cp:lastModifiedBy>youjia</cp:lastModifiedBy>
  <cp:revision>106</cp:revision>
  <dcterms:created xsi:type="dcterms:W3CDTF">2019-08-27T11:14:25Z</dcterms:created>
  <dcterms:modified xsi:type="dcterms:W3CDTF">2019-09-24T10:14:52Z</dcterms:modified>
</cp:coreProperties>
</file>